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9" r:id="rId5"/>
    <p:sldId id="270" r:id="rId6"/>
    <p:sldId id="260" r:id="rId7"/>
    <p:sldId id="265" r:id="rId8"/>
    <p:sldId id="266" r:id="rId9"/>
    <p:sldId id="263" r:id="rId10"/>
    <p:sldId id="267" r:id="rId11"/>
    <p:sldId id="262"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Dabas" initials="AD" lastIdx="1" clrIdx="0">
    <p:extLst>
      <p:ext uri="{19B8F6BF-5375-455C-9EA6-DF929625EA0E}">
        <p15:presenceInfo xmlns:p15="http://schemas.microsoft.com/office/powerpoint/2012/main" userId="81e46e8375f4e2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2T21:49:48.675" idx="1">
    <p:pos x="7679" y="-1"/>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119C5-EA31-4B67-923C-74F949E3F8D5}" type="doc">
      <dgm:prSet loTypeId="urn:microsoft.com/office/officeart/2005/8/layout/matrix2" loCatId="matrix" qsTypeId="urn:microsoft.com/office/officeart/2005/8/quickstyle/simple2" qsCatId="simple" csTypeId="urn:microsoft.com/office/officeart/2005/8/colors/accent0_3" csCatId="mainScheme" phldr="1"/>
      <dgm:spPr/>
      <dgm:t>
        <a:bodyPr/>
        <a:lstStyle/>
        <a:p>
          <a:endParaRPr lang="en-US"/>
        </a:p>
      </dgm:t>
    </dgm:pt>
    <dgm:pt modelId="{F12135A3-255C-486A-91F2-6AAAF45F3DF7}">
      <dgm:prSet/>
      <dgm:spPr/>
      <dgm:t>
        <a:bodyPr/>
        <a:lstStyle/>
        <a:p>
          <a:r>
            <a:rPr lang="en-US"/>
            <a:t>1. Arima Model ( Used when there is a linear growth in cases)</a:t>
          </a:r>
        </a:p>
      </dgm:t>
    </dgm:pt>
    <dgm:pt modelId="{5C60AC31-B914-43C1-8BE5-1B1BF75CA67E}" type="parTrans" cxnId="{C17B541F-D691-4CF4-88D5-BB34596F0DDB}">
      <dgm:prSet/>
      <dgm:spPr/>
      <dgm:t>
        <a:bodyPr/>
        <a:lstStyle/>
        <a:p>
          <a:endParaRPr lang="en-US"/>
        </a:p>
      </dgm:t>
    </dgm:pt>
    <dgm:pt modelId="{FCBFB8B7-DD71-4133-8190-ECE8B6027110}" type="sibTrans" cxnId="{C17B541F-D691-4CF4-88D5-BB34596F0DDB}">
      <dgm:prSet/>
      <dgm:spPr/>
      <dgm:t>
        <a:bodyPr/>
        <a:lstStyle/>
        <a:p>
          <a:endParaRPr lang="en-US"/>
        </a:p>
      </dgm:t>
    </dgm:pt>
    <dgm:pt modelId="{E0EF7B7C-50FD-4BA6-89E2-5A3794E1CAEE}">
      <dgm:prSet/>
      <dgm:spPr/>
      <dgm:t>
        <a:bodyPr/>
        <a:lstStyle/>
        <a:p>
          <a:r>
            <a:rPr lang="en-US" dirty="0"/>
            <a:t>2. </a:t>
          </a:r>
          <a:r>
            <a:rPr lang="en-US" dirty="0" err="1"/>
            <a:t>MLPRegressor</a:t>
          </a:r>
          <a:r>
            <a:rPr lang="en-US" dirty="0"/>
            <a:t> (Used when there is a linear growth in cases)</a:t>
          </a:r>
        </a:p>
      </dgm:t>
    </dgm:pt>
    <dgm:pt modelId="{23946B75-96AC-425E-80BD-43C47971D2D7}" type="parTrans" cxnId="{86DE8B5C-606E-4E45-A751-A85318B910B4}">
      <dgm:prSet/>
      <dgm:spPr/>
      <dgm:t>
        <a:bodyPr/>
        <a:lstStyle/>
        <a:p>
          <a:endParaRPr lang="en-US"/>
        </a:p>
      </dgm:t>
    </dgm:pt>
    <dgm:pt modelId="{16992A4A-4907-4E67-AC26-880B6FEFE007}" type="sibTrans" cxnId="{86DE8B5C-606E-4E45-A751-A85318B910B4}">
      <dgm:prSet/>
      <dgm:spPr/>
      <dgm:t>
        <a:bodyPr/>
        <a:lstStyle/>
        <a:p>
          <a:endParaRPr lang="en-US"/>
        </a:p>
      </dgm:t>
    </dgm:pt>
    <dgm:pt modelId="{18D019AF-4FAD-4064-8466-FCE0CCAF9A25}">
      <dgm:prSet/>
      <dgm:spPr/>
      <dgm:t>
        <a:bodyPr/>
        <a:lstStyle/>
        <a:p>
          <a:r>
            <a:rPr lang="en-US"/>
            <a:t>3. Logistic Regression ( Used to fitting into the sigmoid curve for rise in cases)</a:t>
          </a:r>
        </a:p>
      </dgm:t>
    </dgm:pt>
    <dgm:pt modelId="{3D3B3C3F-BA67-4669-88D4-7021322D8FC8}" type="parTrans" cxnId="{9DFBF03D-E4DE-4269-9E68-F9FBD0AAC2AB}">
      <dgm:prSet/>
      <dgm:spPr/>
      <dgm:t>
        <a:bodyPr/>
        <a:lstStyle/>
        <a:p>
          <a:endParaRPr lang="en-US"/>
        </a:p>
      </dgm:t>
    </dgm:pt>
    <dgm:pt modelId="{36673871-BE94-4963-8EF1-22052B75C3CF}" type="sibTrans" cxnId="{9DFBF03D-E4DE-4269-9E68-F9FBD0AAC2AB}">
      <dgm:prSet/>
      <dgm:spPr/>
      <dgm:t>
        <a:bodyPr/>
        <a:lstStyle/>
        <a:p>
          <a:endParaRPr lang="en-US"/>
        </a:p>
      </dgm:t>
    </dgm:pt>
    <dgm:pt modelId="{34BEFB9F-66A2-466C-845A-042EC6764C17}">
      <dgm:prSet/>
      <dgm:spPr/>
      <dgm:t>
        <a:bodyPr/>
        <a:lstStyle/>
        <a:p>
          <a:r>
            <a:rPr lang="en-US" dirty="0"/>
            <a:t>4. SIR &amp; SEIR</a:t>
          </a:r>
          <a:br>
            <a:rPr lang="en-US" dirty="0"/>
          </a:br>
          <a:r>
            <a:rPr lang="en-US" dirty="0"/>
            <a:t> ( Used to understanding the complete rise and fall in the infected, recovered cases)</a:t>
          </a:r>
        </a:p>
      </dgm:t>
    </dgm:pt>
    <dgm:pt modelId="{332B9E78-68FF-45CC-9D2E-BBD915460944}" type="parTrans" cxnId="{E88C2D14-6C7D-4836-B57F-E444EB965FF9}">
      <dgm:prSet/>
      <dgm:spPr/>
      <dgm:t>
        <a:bodyPr/>
        <a:lstStyle/>
        <a:p>
          <a:endParaRPr lang="en-US"/>
        </a:p>
      </dgm:t>
    </dgm:pt>
    <dgm:pt modelId="{C7B50B83-49FA-40DD-88BA-5998B9E5893B}" type="sibTrans" cxnId="{E88C2D14-6C7D-4836-B57F-E444EB965FF9}">
      <dgm:prSet/>
      <dgm:spPr/>
      <dgm:t>
        <a:bodyPr/>
        <a:lstStyle/>
        <a:p>
          <a:endParaRPr lang="en-US"/>
        </a:p>
      </dgm:t>
    </dgm:pt>
    <dgm:pt modelId="{29B5862B-1616-451B-8801-2AF1D9CF3867}" type="pres">
      <dgm:prSet presAssocID="{D37119C5-EA31-4B67-923C-74F949E3F8D5}" presName="matrix" presStyleCnt="0">
        <dgm:presLayoutVars>
          <dgm:chMax val="1"/>
          <dgm:dir/>
          <dgm:resizeHandles val="exact"/>
        </dgm:presLayoutVars>
      </dgm:prSet>
      <dgm:spPr/>
    </dgm:pt>
    <dgm:pt modelId="{6CD6A922-A867-4497-8499-1E4A9D1638F5}" type="pres">
      <dgm:prSet presAssocID="{D37119C5-EA31-4B67-923C-74F949E3F8D5}" presName="axisShape" presStyleLbl="bgShp" presStyleIdx="0" presStyleCnt="1"/>
      <dgm:spPr/>
    </dgm:pt>
    <dgm:pt modelId="{8F7A9636-66DE-407B-98D7-B5110E05B0CE}" type="pres">
      <dgm:prSet presAssocID="{D37119C5-EA31-4B67-923C-74F949E3F8D5}" presName="rect1" presStyleLbl="node1" presStyleIdx="0" presStyleCnt="4">
        <dgm:presLayoutVars>
          <dgm:chMax val="0"/>
          <dgm:chPref val="0"/>
          <dgm:bulletEnabled val="1"/>
        </dgm:presLayoutVars>
      </dgm:prSet>
      <dgm:spPr/>
    </dgm:pt>
    <dgm:pt modelId="{F22AD168-7EC4-4FD3-86AD-52F61D4A7A10}" type="pres">
      <dgm:prSet presAssocID="{D37119C5-EA31-4B67-923C-74F949E3F8D5}" presName="rect2" presStyleLbl="node1" presStyleIdx="1" presStyleCnt="4">
        <dgm:presLayoutVars>
          <dgm:chMax val="0"/>
          <dgm:chPref val="0"/>
          <dgm:bulletEnabled val="1"/>
        </dgm:presLayoutVars>
      </dgm:prSet>
      <dgm:spPr/>
    </dgm:pt>
    <dgm:pt modelId="{9A03750A-62E7-4ADE-B204-3877928F38F3}" type="pres">
      <dgm:prSet presAssocID="{D37119C5-EA31-4B67-923C-74F949E3F8D5}" presName="rect3" presStyleLbl="node1" presStyleIdx="2" presStyleCnt="4">
        <dgm:presLayoutVars>
          <dgm:chMax val="0"/>
          <dgm:chPref val="0"/>
          <dgm:bulletEnabled val="1"/>
        </dgm:presLayoutVars>
      </dgm:prSet>
      <dgm:spPr/>
    </dgm:pt>
    <dgm:pt modelId="{690FF636-D1D3-4499-B0EB-7B81289C37F4}" type="pres">
      <dgm:prSet presAssocID="{D37119C5-EA31-4B67-923C-74F949E3F8D5}" presName="rect4" presStyleLbl="node1" presStyleIdx="3" presStyleCnt="4">
        <dgm:presLayoutVars>
          <dgm:chMax val="0"/>
          <dgm:chPref val="0"/>
          <dgm:bulletEnabled val="1"/>
        </dgm:presLayoutVars>
      </dgm:prSet>
      <dgm:spPr/>
    </dgm:pt>
  </dgm:ptLst>
  <dgm:cxnLst>
    <dgm:cxn modelId="{E88C2D14-6C7D-4836-B57F-E444EB965FF9}" srcId="{D37119C5-EA31-4B67-923C-74F949E3F8D5}" destId="{34BEFB9F-66A2-466C-845A-042EC6764C17}" srcOrd="3" destOrd="0" parTransId="{332B9E78-68FF-45CC-9D2E-BBD915460944}" sibTransId="{C7B50B83-49FA-40DD-88BA-5998B9E5893B}"/>
    <dgm:cxn modelId="{C17B541F-D691-4CF4-88D5-BB34596F0DDB}" srcId="{D37119C5-EA31-4B67-923C-74F949E3F8D5}" destId="{F12135A3-255C-486A-91F2-6AAAF45F3DF7}" srcOrd="0" destOrd="0" parTransId="{5C60AC31-B914-43C1-8BE5-1B1BF75CA67E}" sibTransId="{FCBFB8B7-DD71-4133-8190-ECE8B6027110}"/>
    <dgm:cxn modelId="{A02DCA34-B2D5-433A-B6A2-6343FD83575E}" type="presOf" srcId="{34BEFB9F-66A2-466C-845A-042EC6764C17}" destId="{690FF636-D1D3-4499-B0EB-7B81289C37F4}" srcOrd="0" destOrd="0" presId="urn:microsoft.com/office/officeart/2005/8/layout/matrix2"/>
    <dgm:cxn modelId="{9DFBF03D-E4DE-4269-9E68-F9FBD0AAC2AB}" srcId="{D37119C5-EA31-4B67-923C-74F949E3F8D5}" destId="{18D019AF-4FAD-4064-8466-FCE0CCAF9A25}" srcOrd="2" destOrd="0" parTransId="{3D3B3C3F-BA67-4669-88D4-7021322D8FC8}" sibTransId="{36673871-BE94-4963-8EF1-22052B75C3CF}"/>
    <dgm:cxn modelId="{5B4D2C5C-9E3F-4066-A0F5-46C66780927F}" type="presOf" srcId="{D37119C5-EA31-4B67-923C-74F949E3F8D5}" destId="{29B5862B-1616-451B-8801-2AF1D9CF3867}" srcOrd="0" destOrd="0" presId="urn:microsoft.com/office/officeart/2005/8/layout/matrix2"/>
    <dgm:cxn modelId="{86DE8B5C-606E-4E45-A751-A85318B910B4}" srcId="{D37119C5-EA31-4B67-923C-74F949E3F8D5}" destId="{E0EF7B7C-50FD-4BA6-89E2-5A3794E1CAEE}" srcOrd="1" destOrd="0" parTransId="{23946B75-96AC-425E-80BD-43C47971D2D7}" sibTransId="{16992A4A-4907-4E67-AC26-880B6FEFE007}"/>
    <dgm:cxn modelId="{7E6C9C61-A8BA-4889-B66B-FCF9773D75A3}" type="presOf" srcId="{E0EF7B7C-50FD-4BA6-89E2-5A3794E1CAEE}" destId="{F22AD168-7EC4-4FD3-86AD-52F61D4A7A10}" srcOrd="0" destOrd="0" presId="urn:microsoft.com/office/officeart/2005/8/layout/matrix2"/>
    <dgm:cxn modelId="{66A591D6-2595-4212-96A7-AB99351947AE}" type="presOf" srcId="{18D019AF-4FAD-4064-8466-FCE0CCAF9A25}" destId="{9A03750A-62E7-4ADE-B204-3877928F38F3}" srcOrd="0" destOrd="0" presId="urn:microsoft.com/office/officeart/2005/8/layout/matrix2"/>
    <dgm:cxn modelId="{167861ED-9085-4E5D-89DD-2579191B626F}" type="presOf" srcId="{F12135A3-255C-486A-91F2-6AAAF45F3DF7}" destId="{8F7A9636-66DE-407B-98D7-B5110E05B0CE}" srcOrd="0" destOrd="0" presId="urn:microsoft.com/office/officeart/2005/8/layout/matrix2"/>
    <dgm:cxn modelId="{FAF43CD9-98F1-482C-8A68-334B9731EA58}" type="presParOf" srcId="{29B5862B-1616-451B-8801-2AF1D9CF3867}" destId="{6CD6A922-A867-4497-8499-1E4A9D1638F5}" srcOrd="0" destOrd="0" presId="urn:microsoft.com/office/officeart/2005/8/layout/matrix2"/>
    <dgm:cxn modelId="{60388BDD-ED70-41BB-8E7C-5B4F45D63883}" type="presParOf" srcId="{29B5862B-1616-451B-8801-2AF1D9CF3867}" destId="{8F7A9636-66DE-407B-98D7-B5110E05B0CE}" srcOrd="1" destOrd="0" presId="urn:microsoft.com/office/officeart/2005/8/layout/matrix2"/>
    <dgm:cxn modelId="{A2CF680B-DE95-44CB-90C8-7E932A3E4940}" type="presParOf" srcId="{29B5862B-1616-451B-8801-2AF1D9CF3867}" destId="{F22AD168-7EC4-4FD3-86AD-52F61D4A7A10}" srcOrd="2" destOrd="0" presId="urn:microsoft.com/office/officeart/2005/8/layout/matrix2"/>
    <dgm:cxn modelId="{5FD9F8F7-77E8-4C9B-B07E-50FE5552C338}" type="presParOf" srcId="{29B5862B-1616-451B-8801-2AF1D9CF3867}" destId="{9A03750A-62E7-4ADE-B204-3877928F38F3}" srcOrd="3" destOrd="0" presId="urn:microsoft.com/office/officeart/2005/8/layout/matrix2"/>
    <dgm:cxn modelId="{F79E4738-62A9-4900-B17E-51A714123D60}" type="presParOf" srcId="{29B5862B-1616-451B-8801-2AF1D9CF3867}" destId="{690FF636-D1D3-4499-B0EB-7B81289C37F4}"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6A922-A867-4497-8499-1E4A9D1638F5}">
      <dsp:nvSpPr>
        <dsp:cNvPr id="0" name=""/>
        <dsp:cNvSpPr/>
      </dsp:nvSpPr>
      <dsp:spPr>
        <a:xfrm>
          <a:off x="939247" y="0"/>
          <a:ext cx="4154361" cy="4154361"/>
        </a:xfrm>
        <a:prstGeom prst="quadArrow">
          <a:avLst>
            <a:gd name="adj1" fmla="val 2000"/>
            <a:gd name="adj2" fmla="val 4000"/>
            <a:gd name="adj3" fmla="val 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A9636-66DE-407B-98D7-B5110E05B0CE}">
      <dsp:nvSpPr>
        <dsp:cNvPr id="0" name=""/>
        <dsp:cNvSpPr/>
      </dsp:nvSpPr>
      <dsp:spPr>
        <a:xfrm>
          <a:off x="1209280" y="27003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1. Arima Model ( Used when there is a linear growth in cases)</a:t>
          </a:r>
        </a:p>
      </dsp:txBody>
      <dsp:txXfrm>
        <a:off x="1290400" y="351153"/>
        <a:ext cx="1499504" cy="1499504"/>
      </dsp:txXfrm>
    </dsp:sp>
    <dsp:sp modelId="{F22AD168-7EC4-4FD3-86AD-52F61D4A7A10}">
      <dsp:nvSpPr>
        <dsp:cNvPr id="0" name=""/>
        <dsp:cNvSpPr/>
      </dsp:nvSpPr>
      <dsp:spPr>
        <a:xfrm>
          <a:off x="3161830" y="27003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2. </a:t>
          </a:r>
          <a:r>
            <a:rPr lang="en-US" sz="1400" kern="1200" dirty="0" err="1"/>
            <a:t>MLPRegressor</a:t>
          </a:r>
          <a:r>
            <a:rPr lang="en-US" sz="1400" kern="1200" dirty="0"/>
            <a:t> (Used when there is a linear growth in cases)</a:t>
          </a:r>
        </a:p>
      </dsp:txBody>
      <dsp:txXfrm>
        <a:off x="3242950" y="351153"/>
        <a:ext cx="1499504" cy="1499504"/>
      </dsp:txXfrm>
    </dsp:sp>
    <dsp:sp modelId="{9A03750A-62E7-4ADE-B204-3877928F38F3}">
      <dsp:nvSpPr>
        <dsp:cNvPr id="0" name=""/>
        <dsp:cNvSpPr/>
      </dsp:nvSpPr>
      <dsp:spPr>
        <a:xfrm>
          <a:off x="1209280" y="222258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3. Logistic Regression ( Used to fitting into the sigmoid curve for rise in cases)</a:t>
          </a:r>
        </a:p>
      </dsp:txBody>
      <dsp:txXfrm>
        <a:off x="1290400" y="2303703"/>
        <a:ext cx="1499504" cy="1499504"/>
      </dsp:txXfrm>
    </dsp:sp>
    <dsp:sp modelId="{690FF636-D1D3-4499-B0EB-7B81289C37F4}">
      <dsp:nvSpPr>
        <dsp:cNvPr id="0" name=""/>
        <dsp:cNvSpPr/>
      </dsp:nvSpPr>
      <dsp:spPr>
        <a:xfrm>
          <a:off x="3161830" y="222258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4. SIR &amp; SEIR</a:t>
          </a:r>
          <a:br>
            <a:rPr lang="en-US" sz="1400" kern="1200" dirty="0"/>
          </a:br>
          <a:r>
            <a:rPr lang="en-US" sz="1400" kern="1200" dirty="0"/>
            <a:t> ( Used to understanding the complete rise and fall in the infected, recovered cases)</a:t>
          </a:r>
        </a:p>
      </dsp:txBody>
      <dsp:txXfrm>
        <a:off x="3242950" y="2303703"/>
        <a:ext cx="1499504" cy="149950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D6A-89D3-4B91-910E-4068B7496F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40272-B4ED-4F0F-B72D-9EEB3EA9B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4637EB-A307-4314-A3EF-8FECC33B8D87}"/>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6E38A1E9-C59E-47D8-B8DC-B14EFBBA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08908-BA63-4C05-9CEB-380493DF5072}"/>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15804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6AD-30C2-4D81-991E-5BACE6D36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1C66F-BB1C-49B1-952A-A0C047E2B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849BC-39ED-405D-871E-C8A04FC12C37}"/>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201CCE16-B33E-4A2F-AB39-DD9470C1A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50558-EE69-4763-903C-B551A4F45DEE}"/>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95996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D62DF1-4F20-4819-B0B5-76CE9CCF5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67011-BECC-4115-8196-87C1DE2739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22598-D29B-4779-AAA7-A65F4FF1677B}"/>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E5C4C673-9E26-46ED-BB76-72A911980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2C1CB-02F0-47EC-879D-65ADB6575DD0}"/>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261017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43C5-897B-4B6B-A3F4-16B8F104A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FBBB2-078F-472C-AA05-75AB6D7E6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8C91A-7A31-46CE-A448-237DCEADF865}"/>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F63BA05B-0628-4485-B0E1-016C9548D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B7720-0B44-4E08-869C-E9957E92F14C}"/>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4133840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2CF7-C26B-40E7-909A-FEE729504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A68D5-C5DC-4FEB-9EA7-A4D15B743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F683F-CDD3-4BDB-9A94-9A5A505A0404}"/>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36A91079-CAB3-45D6-8759-E2CDAD1F5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E5190-4E33-454F-B1FE-D8BF4F028500}"/>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419328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3472-056C-4301-8CBD-B7B9C55C7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A3875-6D0B-4185-AC8F-F5D5418401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DBDD0-D7B9-419E-B744-688DB3B65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8D5B9C-7ABE-4CF5-B760-BFBDA05AF373}"/>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6" name="Footer Placeholder 5">
            <a:extLst>
              <a:ext uri="{FF2B5EF4-FFF2-40B4-BE49-F238E27FC236}">
                <a16:creationId xmlns:a16="http://schemas.microsoft.com/office/drawing/2014/main" id="{19B15DDE-9DF8-4CFF-A0BE-EE7292784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082E6-C388-4C9D-99A2-218C325C976F}"/>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180183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0B3-CE16-4DE4-AD8B-F7A0E7D663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25378-8153-4FF9-8B2B-651A60ADF5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5ABB9-E744-431E-B458-BE39C9F9B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742B33-F6A7-4A90-B9A3-7712E287BA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6456C7-8246-4BE4-8362-8590E717C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617A2-8B35-4BA3-A199-A936FB0A2A03}"/>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8" name="Footer Placeholder 7">
            <a:extLst>
              <a:ext uri="{FF2B5EF4-FFF2-40B4-BE49-F238E27FC236}">
                <a16:creationId xmlns:a16="http://schemas.microsoft.com/office/drawing/2014/main" id="{7F26D033-2AE7-400F-97E7-D399953670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296FC-C4B1-4925-93B0-B7A2A9F33019}"/>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158828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9D8-EE4F-41AB-BF76-0A6ED5768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99D13-7211-416D-8C84-01613E1CF3F5}"/>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4" name="Footer Placeholder 3">
            <a:extLst>
              <a:ext uri="{FF2B5EF4-FFF2-40B4-BE49-F238E27FC236}">
                <a16:creationId xmlns:a16="http://schemas.microsoft.com/office/drawing/2014/main" id="{09D637CF-5549-486F-BE56-295AC69C13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E88E6A-3753-4CB3-840D-80B94CD14353}"/>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689380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CCC6A-6A73-45B1-B64B-C88F5DB666E7}"/>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3" name="Footer Placeholder 2">
            <a:extLst>
              <a:ext uri="{FF2B5EF4-FFF2-40B4-BE49-F238E27FC236}">
                <a16:creationId xmlns:a16="http://schemas.microsoft.com/office/drawing/2014/main" id="{7CCC1F2C-D05F-4456-9616-F0DECE5CCB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670308-90FB-4891-BADA-3FEA08502DC5}"/>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85061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84D-4278-467F-B46A-DBBC167A7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D8BA9A-7918-412B-AF4D-2E150E44B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3A4627-0FEB-44F1-B8EA-6011D4952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02EEB-5056-4E77-9DAD-0A135CAEADBD}"/>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6" name="Footer Placeholder 5">
            <a:extLst>
              <a:ext uri="{FF2B5EF4-FFF2-40B4-BE49-F238E27FC236}">
                <a16:creationId xmlns:a16="http://schemas.microsoft.com/office/drawing/2014/main" id="{E59482D7-ADFC-4D77-BE20-0EAC55783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940B9-4DF0-4012-A9C6-FA4253B661BF}"/>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93320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8187-532A-40F8-A78E-91B7B7B89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85EE-D236-4A13-A23C-6C2FA5961F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7CC9B3-4D6D-42E3-B450-EF453D134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C0DD-BC51-4CB1-8A6B-DBA49ED0F55C}"/>
              </a:ext>
            </a:extLst>
          </p:cNvPr>
          <p:cNvSpPr>
            <a:spLocks noGrp="1"/>
          </p:cNvSpPr>
          <p:nvPr>
            <p:ph type="dt" sz="half" idx="10"/>
          </p:nvPr>
        </p:nvSpPr>
        <p:spPr/>
        <p:txBody>
          <a:bodyPr/>
          <a:lstStyle/>
          <a:p>
            <a:fld id="{B765A40F-96E1-4750-9C5F-15F9CBB517B1}" type="datetimeFigureOut">
              <a:rPr lang="en-US" smtClean="0"/>
              <a:t>4/23/2020</a:t>
            </a:fld>
            <a:endParaRPr lang="en-US"/>
          </a:p>
        </p:txBody>
      </p:sp>
      <p:sp>
        <p:nvSpPr>
          <p:cNvPr id="6" name="Footer Placeholder 5">
            <a:extLst>
              <a:ext uri="{FF2B5EF4-FFF2-40B4-BE49-F238E27FC236}">
                <a16:creationId xmlns:a16="http://schemas.microsoft.com/office/drawing/2014/main" id="{B9F4A9CB-9EAE-4731-8CFC-9DDF369F1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18629-4F89-4C9F-B735-903852D90C58}"/>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62143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E9D72-73C0-4C42-A0FE-E9611CD5B7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CC16C0-003C-4E9E-BC46-B67BFF50C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8E52E-C72A-4522-9394-2FE9E079A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5A40F-96E1-4750-9C5F-15F9CBB517B1}" type="datetimeFigureOut">
              <a:rPr lang="en-US" smtClean="0"/>
              <a:t>4/23/2020</a:t>
            </a:fld>
            <a:endParaRPr lang="en-US"/>
          </a:p>
        </p:txBody>
      </p:sp>
      <p:sp>
        <p:nvSpPr>
          <p:cNvPr id="5" name="Footer Placeholder 4">
            <a:extLst>
              <a:ext uri="{FF2B5EF4-FFF2-40B4-BE49-F238E27FC236}">
                <a16:creationId xmlns:a16="http://schemas.microsoft.com/office/drawing/2014/main" id="{DF79E4EE-CAD5-481E-BA61-EECEAFFDC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96CD26-98D8-41DB-9DDE-6CBE9EB6F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10AB7-1267-48EF-8015-00546F813AC4}" type="slidenum">
              <a:rPr lang="en-US" smtClean="0"/>
              <a:t>‹#›</a:t>
            </a:fld>
            <a:endParaRPr lang="en-US"/>
          </a:p>
        </p:txBody>
      </p:sp>
    </p:spTree>
    <p:extLst>
      <p:ext uri="{BB962C8B-B14F-4D97-AF65-F5344CB8AC3E}">
        <p14:creationId xmlns:p14="http://schemas.microsoft.com/office/powerpoint/2010/main" val="899236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pages.stern.nyu.edu/~jstroebe/PDF/SCI.pdf" TargetMode="External"/><Relationship Id="rId7" Type="http://schemas.openxmlformats.org/officeDocument/2006/relationships/comments" Target="../comments/comment1.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www.cdc.gov/coronavirus/2019-ncov/cases-updates/index.html" TargetMode="External"/><Relationship Id="rId5" Type="http://schemas.openxmlformats.org/officeDocument/2006/relationships/hyperlink" Target="https://www.washingtonpost.com/graphics/2020/world/corona-simulator/" TargetMode="External"/><Relationship Id="rId4" Type="http://schemas.openxmlformats.org/officeDocument/2006/relationships/hyperlink" Target="https://www.nytimes.com/interactive/2020/04/02/us/coronavirus-social-distancing.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data.humdata.org/dataset/novel-coronavirus-2019-ncov-cases" TargetMode="External"/><Relationship Id="rId5" Type="http://schemas.openxmlformats.org/officeDocument/2006/relationships/hyperlink" Target="https://github.com/nytimes/covid-19-data"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E631A4-4428-4FED-8D51-EC8425F1D278}"/>
              </a:ext>
            </a:extLst>
          </p:cNvPr>
          <p:cNvPicPr>
            <a:picLocks noChangeAspect="1"/>
          </p:cNvPicPr>
          <p:nvPr/>
        </p:nvPicPr>
        <p:blipFill rotWithShape="1">
          <a:blip r:embed="rId2">
            <a:alphaModFix amt="35000"/>
          </a:blip>
          <a:srcRect l="10165" r="8501" b="-1"/>
          <a:stretch/>
        </p:blipFill>
        <p:spPr>
          <a:xfrm>
            <a:off x="0" y="137323"/>
            <a:ext cx="12191980" cy="6857999"/>
          </a:xfrm>
          <a:prstGeom prst="rect">
            <a:avLst/>
          </a:prstGeom>
        </p:spPr>
      </p:pic>
      <p:sp>
        <p:nvSpPr>
          <p:cNvPr id="2" name="Title 1">
            <a:extLst>
              <a:ext uri="{FF2B5EF4-FFF2-40B4-BE49-F238E27FC236}">
                <a16:creationId xmlns:a16="http://schemas.microsoft.com/office/drawing/2014/main" id="{581767BF-7F61-4596-9156-6AC1E2B7D37E}"/>
              </a:ext>
            </a:extLst>
          </p:cNvPr>
          <p:cNvSpPr>
            <a:spLocks noGrp="1"/>
          </p:cNvSpPr>
          <p:nvPr>
            <p:ph type="ctrTitle"/>
          </p:nvPr>
        </p:nvSpPr>
        <p:spPr>
          <a:xfrm>
            <a:off x="385713" y="19487"/>
            <a:ext cx="6231895" cy="6956348"/>
          </a:xfrm>
        </p:spPr>
        <p:txBody>
          <a:bodyPr vert="horz" lIns="91440" tIns="45720" rIns="91440" bIns="45720" rtlCol="0" anchor="ctr">
            <a:normAutofit/>
          </a:bodyPr>
          <a:lstStyle/>
          <a:p>
            <a:pPr algn="r"/>
            <a:r>
              <a:rPr lang="en-US" sz="6200" b="1" u="sng" dirty="0">
                <a:ln w="22225">
                  <a:solidFill>
                    <a:srgbClr val="FFFFFF"/>
                  </a:solidFill>
                </a:ln>
                <a:noFill/>
              </a:rPr>
              <a:t>Understanding and Modelling the epidemic –</a:t>
            </a:r>
            <a:br>
              <a:rPr lang="en-US" sz="6200" b="1" u="sng" dirty="0">
                <a:ln w="22225">
                  <a:solidFill>
                    <a:srgbClr val="FFFFFF"/>
                  </a:solidFill>
                </a:ln>
                <a:noFill/>
              </a:rPr>
            </a:br>
            <a:r>
              <a:rPr lang="en-US" sz="6200" b="1" u="sng" dirty="0">
                <a:ln w="22225">
                  <a:solidFill>
                    <a:srgbClr val="FFFFFF"/>
                  </a:solidFill>
                </a:ln>
                <a:noFill/>
              </a:rPr>
              <a:t> COVID – 19</a:t>
            </a:r>
            <a:br>
              <a:rPr lang="en-US" sz="6200" b="1" u="sng" dirty="0">
                <a:ln w="22225">
                  <a:solidFill>
                    <a:srgbClr val="FFFFFF"/>
                  </a:solidFill>
                </a:ln>
                <a:noFill/>
              </a:rPr>
            </a:br>
            <a:r>
              <a:rPr lang="en-US" sz="6200" b="1" u="sng" dirty="0">
                <a:ln w="22225">
                  <a:solidFill>
                    <a:srgbClr val="FFFFFF"/>
                  </a:solidFill>
                </a:ln>
                <a:noFill/>
              </a:rPr>
              <a:t>for </a:t>
            </a:r>
            <a:r>
              <a:rPr lang="en-US" sz="6200" b="1" u="sng" dirty="0" err="1">
                <a:ln w="22225">
                  <a:solidFill>
                    <a:srgbClr val="FFFFFF"/>
                  </a:solidFill>
                </a:ln>
                <a:noFill/>
              </a:rPr>
              <a:t>United.States</a:t>
            </a:r>
            <a:br>
              <a:rPr lang="en-US" sz="6200" dirty="0">
                <a:ln w="22225">
                  <a:solidFill>
                    <a:srgbClr val="FFFFFF"/>
                  </a:solidFill>
                </a:ln>
                <a:noFill/>
              </a:rPr>
            </a:br>
            <a:endParaRPr lang="en-US" sz="6200" b="1" u="sng" dirty="0">
              <a:ln w="22225">
                <a:solidFill>
                  <a:srgbClr val="FFFFFF"/>
                </a:solidFill>
              </a:ln>
              <a:noFill/>
            </a:endParaRPr>
          </a:p>
        </p:txBody>
      </p:sp>
      <p:cxnSp>
        <p:nvCxnSpPr>
          <p:cNvPr id="14"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CBB52AA-D569-4FCD-BA15-CEAEC96EC05E}"/>
              </a:ext>
            </a:extLst>
          </p:cNvPr>
          <p:cNvSpPr>
            <a:spLocks noGrp="1"/>
          </p:cNvSpPr>
          <p:nvPr>
            <p:ph type="subTitle" idx="1"/>
          </p:nvPr>
        </p:nvSpPr>
        <p:spPr>
          <a:xfrm>
            <a:off x="7437748" y="999874"/>
            <a:ext cx="4967925" cy="4726276"/>
          </a:xfrm>
        </p:spPr>
        <p:txBody>
          <a:bodyPr vert="horz" lIns="91440" tIns="45720" rIns="91440" bIns="45720" rtlCol="0" anchor="ctr">
            <a:normAutofit/>
          </a:bodyPr>
          <a:lstStyle/>
          <a:p>
            <a:pPr algn="l"/>
            <a:r>
              <a:rPr lang="en-US" sz="2000" b="1" i="1" u="sng" dirty="0">
                <a:solidFill>
                  <a:srgbClr val="FFFFFF"/>
                </a:solidFill>
              </a:rPr>
              <a:t>Health And Epidemics    </a:t>
            </a:r>
          </a:p>
          <a:p>
            <a:pPr algn="l"/>
            <a:r>
              <a:rPr lang="en-US" sz="2000" dirty="0">
                <a:solidFill>
                  <a:srgbClr val="FFFFFF"/>
                </a:solidFill>
              </a:rPr>
              <a:t> by </a:t>
            </a:r>
            <a:r>
              <a:rPr lang="en-US" sz="2000" dirty="0" err="1">
                <a:solidFill>
                  <a:srgbClr val="FFFFFF"/>
                </a:solidFill>
              </a:rPr>
              <a:t>Maesters</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Abhishek Dabas (001302629)</a:t>
            </a:r>
          </a:p>
          <a:p>
            <a:pPr indent="-228600" algn="l">
              <a:buFont typeface="Arial" panose="020B0604020202020204" pitchFamily="34" charset="0"/>
              <a:buChar char="•"/>
            </a:pPr>
            <a:r>
              <a:rPr lang="en-US" sz="2000" dirty="0">
                <a:solidFill>
                  <a:srgbClr val="FFFFFF"/>
                </a:solidFill>
              </a:rPr>
              <a:t>Apurva Mathur(001088100)</a:t>
            </a:r>
          </a:p>
          <a:p>
            <a:pPr indent="-228600" algn="l">
              <a:buFont typeface="Arial" panose="020B0604020202020204" pitchFamily="34" charset="0"/>
              <a:buChar char="•"/>
            </a:pPr>
            <a:r>
              <a:rPr lang="en-US" sz="2000" dirty="0" err="1">
                <a:solidFill>
                  <a:srgbClr val="FFFFFF"/>
                </a:solidFill>
              </a:rPr>
              <a:t>Akshata</a:t>
            </a:r>
            <a:r>
              <a:rPr lang="en-US" sz="2000" dirty="0">
                <a:solidFill>
                  <a:srgbClr val="FFFFFF"/>
                </a:solidFill>
              </a:rPr>
              <a:t> </a:t>
            </a:r>
            <a:r>
              <a:rPr lang="en-US" sz="2000" dirty="0" err="1">
                <a:solidFill>
                  <a:srgbClr val="FFFFFF"/>
                </a:solidFill>
              </a:rPr>
              <a:t>Hosamani</a:t>
            </a:r>
            <a:r>
              <a:rPr lang="en-US" sz="2000" dirty="0">
                <a:solidFill>
                  <a:srgbClr val="FFFFFF"/>
                </a:solidFill>
              </a:rPr>
              <a:t> (001023074)</a:t>
            </a:r>
          </a:p>
        </p:txBody>
      </p:sp>
    </p:spTree>
    <p:extLst>
      <p:ext uri="{BB962C8B-B14F-4D97-AF65-F5344CB8AC3E}">
        <p14:creationId xmlns:p14="http://schemas.microsoft.com/office/powerpoint/2010/main" val="3316091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VID-19: Predicting the Path and Analyzing Immunity - Scientific ...">
            <a:extLst>
              <a:ext uri="{FF2B5EF4-FFF2-40B4-BE49-F238E27FC236}">
                <a16:creationId xmlns:a16="http://schemas.microsoft.com/office/drawing/2014/main" id="{38CD2FA6-CCF5-48B9-B78E-260A197DC1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36" r="20374" b="1"/>
          <a:stretch/>
        </p:blipFill>
        <p:spPr bwMode="auto">
          <a:xfrm>
            <a:off x="5385391" y="10"/>
            <a:ext cx="680660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13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13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840ACD-4370-4B1A-A28D-B78F1EACE475}"/>
              </a:ext>
            </a:extLst>
          </p:cNvPr>
          <p:cNvSpPr>
            <a:spLocks noGrp="1"/>
          </p:cNvSpPr>
          <p:nvPr>
            <p:ph type="title"/>
          </p:nvPr>
        </p:nvSpPr>
        <p:spPr>
          <a:xfrm>
            <a:off x="804672" y="365125"/>
            <a:ext cx="5398235" cy="1325563"/>
          </a:xfrm>
        </p:spPr>
        <p:txBody>
          <a:bodyPr>
            <a:normAutofit/>
          </a:bodyPr>
          <a:lstStyle/>
          <a:p>
            <a:r>
              <a:rPr lang="en-US" dirty="0"/>
              <a:t>Models Used</a:t>
            </a:r>
          </a:p>
        </p:txBody>
      </p:sp>
      <p:graphicFrame>
        <p:nvGraphicFramePr>
          <p:cNvPr id="24" name="Content Placeholder 2">
            <a:extLst>
              <a:ext uri="{FF2B5EF4-FFF2-40B4-BE49-F238E27FC236}">
                <a16:creationId xmlns:a16="http://schemas.microsoft.com/office/drawing/2014/main" id="{A7172DDA-A853-47B4-9A1B-3EDD5C1D96DD}"/>
              </a:ext>
            </a:extLst>
          </p:cNvPr>
          <p:cNvGraphicFramePr>
            <a:graphicFrameLocks noGrp="1"/>
          </p:cNvGraphicFramePr>
          <p:nvPr>
            <p:ph idx="1"/>
            <p:extLst>
              <p:ext uri="{D42A27DB-BD31-4B8C-83A1-F6EECF244321}">
                <p14:modId xmlns:p14="http://schemas.microsoft.com/office/powerpoint/2010/main" val="2284181446"/>
              </p:ext>
            </p:extLst>
          </p:nvPr>
        </p:nvGraphicFramePr>
        <p:xfrm>
          <a:off x="804672" y="2022601"/>
          <a:ext cx="6032856"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93052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453F42-ACDB-4FD8-96E7-BBD22323FC81}"/>
              </a:ext>
            </a:extLst>
          </p:cNvPr>
          <p:cNvPicPr>
            <a:picLocks noGrp="1" noChangeAspect="1"/>
          </p:cNvPicPr>
          <p:nvPr>
            <p:ph idx="1"/>
          </p:nvPr>
        </p:nvPicPr>
        <p:blipFill rotWithShape="1">
          <a:blip r:embed="rId2"/>
          <a:srcRect r="12890"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9E52A-80C7-4DB9-97E7-96C966908F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Conclusions: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8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3CDC23-D376-4CA8-B5F9-9BFBD98FC8F8}"/>
              </a:ext>
            </a:extLst>
          </p:cNvPr>
          <p:cNvPicPr>
            <a:picLocks noChangeAspect="1"/>
          </p:cNvPicPr>
          <p:nvPr/>
        </p:nvPicPr>
        <p:blipFill>
          <a:blip r:embed="rId2"/>
          <a:stretch>
            <a:fillRect/>
          </a:stretch>
        </p:blipFill>
        <p:spPr>
          <a:xfrm>
            <a:off x="7390796" y="1416328"/>
            <a:ext cx="4378880" cy="2353648"/>
          </a:xfrm>
          <a:prstGeom prst="rect">
            <a:avLst/>
          </a:prstGeom>
        </p:spPr>
      </p:pic>
      <p:sp>
        <p:nvSpPr>
          <p:cNvPr id="11" name="Freeform: Shape 1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82D9CB-3EA3-4680-851D-1638471C784B}"/>
              </a:ext>
            </a:extLst>
          </p:cNvPr>
          <p:cNvSpPr>
            <a:spLocks noGrp="1"/>
          </p:cNvSpPr>
          <p:nvPr>
            <p:ph type="title"/>
          </p:nvPr>
        </p:nvSpPr>
        <p:spPr>
          <a:xfrm>
            <a:off x="804672" y="365125"/>
            <a:ext cx="4378881"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25882F84-1080-4533-9F7D-718DC2C81E89}"/>
              </a:ext>
            </a:extLst>
          </p:cNvPr>
          <p:cNvSpPr>
            <a:spLocks noGrp="1"/>
          </p:cNvSpPr>
          <p:nvPr>
            <p:ph idx="1"/>
          </p:nvPr>
        </p:nvSpPr>
        <p:spPr>
          <a:xfrm>
            <a:off x="422324" y="1828964"/>
            <a:ext cx="5076090" cy="4663911"/>
          </a:xfrm>
        </p:spPr>
        <p:txBody>
          <a:bodyPr>
            <a:normAutofit fontScale="92500" lnSpcReduction="20000"/>
          </a:bodyPr>
          <a:lstStyle/>
          <a:p>
            <a:pPr marL="514350" indent="-514350">
              <a:buAutoNum type="arabicPeriod"/>
            </a:pPr>
            <a:r>
              <a:rPr lang="en-US" sz="2000" dirty="0"/>
              <a:t>The rise in Cases follow an exponential Growth in the beginning of the spread</a:t>
            </a:r>
          </a:p>
          <a:p>
            <a:pPr marL="514350" indent="-514350">
              <a:buAutoNum type="arabicPeriod"/>
            </a:pPr>
            <a:r>
              <a:rPr lang="en-US" sz="2000" dirty="0"/>
              <a:t>The rise in cases follow an Logistic growth as it reaches a saturation point ( Max of cases being the total Population)</a:t>
            </a:r>
          </a:p>
          <a:p>
            <a:pPr marL="514350" indent="-514350">
              <a:buAutoNum type="arabicPeriod"/>
            </a:pPr>
            <a:r>
              <a:rPr lang="en-US" sz="2000" dirty="0"/>
              <a:t>After the slope of the curve or the “Growth Rate” approaches 1, we can say that we have reached the “inflection point” and then from that point the curve will slow down. </a:t>
            </a:r>
          </a:p>
          <a:p>
            <a:pPr marL="514350" indent="-514350">
              <a:buAutoNum type="arabicPeriod"/>
            </a:pPr>
            <a:r>
              <a:rPr lang="en-US" sz="2000"/>
              <a:t>SIR Model </a:t>
            </a:r>
            <a:r>
              <a:rPr lang="en-US" sz="2000" dirty="0"/>
              <a:t>depicts that, more the Value if R0, more is the Impact of the spread</a:t>
            </a:r>
          </a:p>
          <a:p>
            <a:pPr marL="514350" indent="-514350">
              <a:buAutoNum type="arabicPeriod"/>
            </a:pPr>
            <a:r>
              <a:rPr lang="en-US" sz="2000" dirty="0"/>
              <a:t>We have tried to Predict the most accurate Model and tried to plot the outcome for Covid-19 in U.S</a:t>
            </a:r>
          </a:p>
          <a:p>
            <a:pPr marL="514350" indent="-514350">
              <a:buAutoNum type="arabicPeriod"/>
            </a:pPr>
            <a:r>
              <a:rPr lang="en-US" sz="2000" dirty="0"/>
              <a:t>Accordingly the max number of cases would be 2X the current cases</a:t>
            </a:r>
          </a:p>
        </p:txBody>
      </p:sp>
    </p:spTree>
    <p:extLst>
      <p:ext uri="{BB962C8B-B14F-4D97-AF65-F5344CB8AC3E}">
        <p14:creationId xmlns:p14="http://schemas.microsoft.com/office/powerpoint/2010/main" val="3945976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is theory about The Night King is more terrifying than anything ...">
            <a:extLst>
              <a:ext uri="{FF2B5EF4-FFF2-40B4-BE49-F238E27FC236}">
                <a16:creationId xmlns:a16="http://schemas.microsoft.com/office/drawing/2014/main" id="{D4666D77-C041-4BA8-A0DC-0515F9210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21" r="9091"/>
          <a:stretch/>
        </p:blipFill>
        <p:spPr bwMode="auto">
          <a:xfrm>
            <a:off x="-2333" y="-2008"/>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Shape 13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DB864-B97D-4039-9254-8860776959BC}"/>
              </a:ext>
            </a:extLst>
          </p:cNvPr>
          <p:cNvSpPr>
            <a:spLocks noGrp="1"/>
          </p:cNvSpPr>
          <p:nvPr>
            <p:ph type="title"/>
          </p:nvPr>
        </p:nvSpPr>
        <p:spPr>
          <a:xfrm>
            <a:off x="258953" y="181751"/>
            <a:ext cx="4062643" cy="1043409"/>
          </a:xfrm>
        </p:spPr>
        <p:txBody>
          <a:bodyPr vert="horz" lIns="91440" tIns="45720" rIns="91440" bIns="45720" rtlCol="0">
            <a:normAutofit fontScale="90000"/>
          </a:bodyPr>
          <a:lstStyle/>
          <a:p>
            <a:r>
              <a:rPr lang="en-US" sz="3600" dirty="0"/>
              <a:t>Source and References:</a:t>
            </a:r>
            <a:endParaRPr lang="en-US" sz="3300" dirty="0"/>
          </a:p>
        </p:txBody>
      </p:sp>
      <p:sp>
        <p:nvSpPr>
          <p:cNvPr id="2054" name="Content Placeholder 2053">
            <a:extLst>
              <a:ext uri="{FF2B5EF4-FFF2-40B4-BE49-F238E27FC236}">
                <a16:creationId xmlns:a16="http://schemas.microsoft.com/office/drawing/2014/main" id="{7C4FAA75-2432-491E-B622-E24D81B934DE}"/>
              </a:ext>
            </a:extLst>
          </p:cNvPr>
          <p:cNvSpPr>
            <a:spLocks noGrp="1"/>
          </p:cNvSpPr>
          <p:nvPr>
            <p:ph idx="1"/>
          </p:nvPr>
        </p:nvSpPr>
        <p:spPr>
          <a:xfrm>
            <a:off x="-2333" y="1203062"/>
            <a:ext cx="4585217" cy="3325396"/>
          </a:xfrm>
        </p:spPr>
        <p:txBody>
          <a:bodyPr anchor="t">
            <a:normAutofit fontScale="92500" lnSpcReduction="20000"/>
          </a:bodyPr>
          <a:lstStyle/>
          <a:p>
            <a:pPr marL="0" indent="0">
              <a:buNone/>
            </a:pPr>
            <a:r>
              <a:rPr lang="en-US" sz="1800" dirty="0"/>
              <a:t>1. Social </a:t>
            </a:r>
            <a:r>
              <a:rPr lang="en-US" sz="1800" dirty="0" err="1"/>
              <a:t>Conectedness</a:t>
            </a:r>
            <a:r>
              <a:rPr lang="en-US" sz="1800" dirty="0"/>
              <a:t> Index (SCI) </a:t>
            </a:r>
            <a:r>
              <a:rPr lang="en-US" sz="1800" dirty="0">
                <a:hlinkClick r:id="rId3"/>
              </a:rPr>
              <a:t>http://pages.stern.nyu.edu/~jstroebe/PDF/SCI.pdf</a:t>
            </a:r>
            <a:endParaRPr lang="en-US" sz="1800" dirty="0"/>
          </a:p>
          <a:p>
            <a:pPr marL="0" indent="0">
              <a:buNone/>
            </a:pPr>
            <a:r>
              <a:rPr lang="en-US" sz="1800" dirty="0"/>
              <a:t>2. How travel distance of person in most counties changed</a:t>
            </a:r>
          </a:p>
          <a:p>
            <a:pPr marL="0" indent="0">
              <a:buNone/>
            </a:pPr>
            <a:r>
              <a:rPr lang="en-US" sz="1800" dirty="0">
                <a:hlinkClick r:id="rId4"/>
              </a:rPr>
              <a:t>https://www.nytimes.com/interactive/2020/04/02/us/coronavirus-social-distancing.html</a:t>
            </a:r>
            <a:endParaRPr lang="en-US" sz="1800" dirty="0"/>
          </a:p>
          <a:p>
            <a:pPr marL="0" indent="0">
              <a:buNone/>
            </a:pPr>
            <a:r>
              <a:rPr lang="en-US" sz="1800" dirty="0"/>
              <a:t>3.</a:t>
            </a:r>
            <a:r>
              <a:rPr lang="en-US" sz="1800" dirty="0">
                <a:hlinkClick r:id="rId5"/>
              </a:rPr>
              <a:t>https://www.washingtonpost.com/graphics/2020/world/corona-simulator/</a:t>
            </a:r>
            <a:endParaRPr lang="en-US" sz="1800" dirty="0"/>
          </a:p>
          <a:p>
            <a:pPr marL="0" indent="0">
              <a:buNone/>
            </a:pPr>
            <a:r>
              <a:rPr lang="en-US" sz="1800" dirty="0"/>
              <a:t>4. </a:t>
            </a:r>
            <a:r>
              <a:rPr lang="en-US" sz="1800" dirty="0">
                <a:hlinkClick r:id="rId4"/>
              </a:rPr>
              <a:t>https://www.nytimes.com/interactive/2020/04/02/us/coronavirus-social-distancing.html</a:t>
            </a:r>
            <a:endParaRPr lang="en-US" sz="1800" dirty="0"/>
          </a:p>
          <a:p>
            <a:pPr marL="0" indent="0">
              <a:buNone/>
            </a:pPr>
            <a:r>
              <a:rPr lang="en-US" sz="1800" u="sng" dirty="0">
                <a:hlinkClick r:id="rId6"/>
              </a:rPr>
              <a:t>https://www.cdc.gov/coronavirus/2019-ncov/cases-updates/index.html</a:t>
            </a:r>
            <a:endParaRPr lang="en-US" sz="1800" u="sng" dirty="0"/>
          </a:p>
          <a:p>
            <a:pPr marL="0" indent="0">
              <a:buNone/>
            </a:pPr>
            <a:endParaRPr lang="en-US" sz="1800" dirty="0"/>
          </a:p>
          <a:p>
            <a:endParaRPr lang="en-US" sz="1800" dirty="0"/>
          </a:p>
        </p:txBody>
      </p:sp>
      <p:sp>
        <p:nvSpPr>
          <p:cNvPr id="3" name="TextBox 2">
            <a:extLst>
              <a:ext uri="{FF2B5EF4-FFF2-40B4-BE49-F238E27FC236}">
                <a16:creationId xmlns:a16="http://schemas.microsoft.com/office/drawing/2014/main" id="{FBD39DC1-441C-4868-ADAF-BB53CA802DFA}"/>
              </a:ext>
            </a:extLst>
          </p:cNvPr>
          <p:cNvSpPr txBox="1"/>
          <p:nvPr/>
        </p:nvSpPr>
        <p:spPr>
          <a:xfrm>
            <a:off x="8512404" y="299626"/>
            <a:ext cx="3545268" cy="5355312"/>
          </a:xfrm>
          <a:prstGeom prst="rect">
            <a:avLst/>
          </a:prstGeom>
          <a:noFill/>
        </p:spPr>
        <p:txBody>
          <a:bodyPr wrap="square" rtlCol="0">
            <a:spAutoFit/>
          </a:bodyPr>
          <a:lstStyle/>
          <a:p>
            <a:r>
              <a:rPr lang="en-US" dirty="0">
                <a:solidFill>
                  <a:schemeClr val="bg1"/>
                </a:solidFill>
              </a:rPr>
              <a:t>1.Avoid contact with people who are sick.</a:t>
            </a:r>
          </a:p>
          <a:p>
            <a:r>
              <a:rPr lang="en-US" dirty="0">
                <a:solidFill>
                  <a:schemeClr val="bg1"/>
                </a:solidFill>
              </a:rPr>
              <a:t>2. Avoid touching your eyes, nose, and mouth.</a:t>
            </a:r>
          </a:p>
          <a:p>
            <a:r>
              <a:rPr lang="en-US" dirty="0">
                <a:solidFill>
                  <a:schemeClr val="bg1"/>
                </a:solidFill>
              </a:rPr>
              <a:t>Stay home when you are sick.</a:t>
            </a:r>
          </a:p>
          <a:p>
            <a:r>
              <a:rPr lang="en-US" dirty="0">
                <a:solidFill>
                  <a:schemeClr val="bg1"/>
                </a:solidFill>
              </a:rPr>
              <a:t>Cover your cough or sneeze with a tissue, then throw the tissue in the trash.</a:t>
            </a:r>
          </a:p>
          <a:p>
            <a:r>
              <a:rPr lang="en-US" dirty="0">
                <a:solidFill>
                  <a:schemeClr val="bg1"/>
                </a:solidFill>
              </a:rPr>
              <a:t>Clean and disinfect frequently touched objects and surfaces using a regular household</a:t>
            </a:r>
          </a:p>
          <a:p>
            <a:r>
              <a:rPr lang="en-US" dirty="0">
                <a:solidFill>
                  <a:schemeClr val="bg1"/>
                </a:solidFill>
              </a:rPr>
              <a:t>Wash your hands often with soap and water, especially after going to the bathroom; before eating; and after blowing your nose, coughing, or sneezing. If soap and water are not readily available, use an alcohol-based hand sanitizer.</a:t>
            </a:r>
          </a:p>
          <a:p>
            <a:endParaRPr lang="en-US" dirty="0">
              <a:solidFill>
                <a:schemeClr val="bg1"/>
              </a:solidFill>
            </a:endParaRPr>
          </a:p>
        </p:txBody>
      </p:sp>
    </p:spTree>
    <p:extLst>
      <p:ext uri="{BB962C8B-B14F-4D97-AF65-F5344CB8AC3E}">
        <p14:creationId xmlns:p14="http://schemas.microsoft.com/office/powerpoint/2010/main" val="1667543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esters | Game of Thrones Wiki | Fandom">
            <a:extLst>
              <a:ext uri="{FF2B5EF4-FFF2-40B4-BE49-F238E27FC236}">
                <a16:creationId xmlns:a16="http://schemas.microsoft.com/office/drawing/2014/main" id="{616CEB92-E340-4DBC-9EFC-CC59B84003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633A2-09FC-4B10-B5DD-835F090A23A1}"/>
              </a:ext>
            </a:extLst>
          </p:cNvPr>
          <p:cNvSpPr>
            <a:spLocks noGrp="1"/>
          </p:cNvSpPr>
          <p:nvPr>
            <p:ph type="title"/>
          </p:nvPr>
        </p:nvSpPr>
        <p:spPr>
          <a:xfrm>
            <a:off x="523875" y="5317240"/>
            <a:ext cx="11210925" cy="744836"/>
          </a:xfrm>
        </p:spPr>
        <p:txBody>
          <a:bodyPr vert="horz" lIns="91440" tIns="45720" rIns="91440" bIns="45720" rtlCol="0" anchor="ctr">
            <a:normAutofit fontScale="90000"/>
          </a:bodyPr>
          <a:lstStyle/>
          <a:p>
            <a:pPr algn="ctr"/>
            <a:r>
              <a:rPr lang="en-US" sz="3600" dirty="0" err="1">
                <a:solidFill>
                  <a:schemeClr val="tx1">
                    <a:lumMod val="85000"/>
                    <a:lumOff val="15000"/>
                  </a:schemeClr>
                </a:solidFill>
              </a:rPr>
              <a:t>Maesters</a:t>
            </a:r>
            <a:r>
              <a:rPr lang="en-US" sz="3600" dirty="0">
                <a:solidFill>
                  <a:schemeClr val="tx1">
                    <a:lumMod val="85000"/>
                    <a:lumOff val="15000"/>
                  </a:schemeClr>
                </a:solidFill>
              </a:rPr>
              <a:t> from Game of thrones are now</a:t>
            </a:r>
            <a:br>
              <a:rPr lang="en-US" sz="3600" dirty="0">
                <a:solidFill>
                  <a:schemeClr val="tx1">
                    <a:lumMod val="85000"/>
                    <a:lumOff val="15000"/>
                  </a:schemeClr>
                </a:solidFill>
              </a:rPr>
            </a:br>
            <a:r>
              <a:rPr lang="en-US" sz="3600" dirty="0">
                <a:solidFill>
                  <a:schemeClr val="tx1">
                    <a:lumMod val="85000"/>
                    <a:lumOff val="15000"/>
                  </a:schemeClr>
                </a:solidFill>
              </a:rPr>
              <a:t>using their Knowledge for Covid-19</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51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B8BB21D-72E0-4AD9-A304-D31181B1C4AB}"/>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Order of </a:t>
            </a:r>
            <a:r>
              <a:rPr lang="en-US" sz="3800" dirty="0" err="1">
                <a:solidFill>
                  <a:schemeClr val="bg1"/>
                </a:solidFill>
              </a:rPr>
              <a:t>Jupyter</a:t>
            </a:r>
            <a:r>
              <a:rPr lang="en-US" sz="3800" dirty="0">
                <a:solidFill>
                  <a:schemeClr val="bg1"/>
                </a:solidFill>
              </a:rPr>
              <a:t> Notebook</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09735B-660C-4F19-B0BA-B9459455480E}"/>
              </a:ext>
            </a:extLst>
          </p:cNvPr>
          <p:cNvSpPr>
            <a:spLocks noGrp="1"/>
          </p:cNvSpPr>
          <p:nvPr>
            <p:ph idx="1"/>
          </p:nvPr>
        </p:nvSpPr>
        <p:spPr>
          <a:xfrm>
            <a:off x="897769" y="1909192"/>
            <a:ext cx="4586513" cy="3647710"/>
          </a:xfrm>
        </p:spPr>
        <p:txBody>
          <a:bodyPr>
            <a:normAutofit/>
          </a:bodyPr>
          <a:lstStyle/>
          <a:p>
            <a:pPr marL="514350" indent="-514350">
              <a:buAutoNum type="arabicPeriod"/>
            </a:pPr>
            <a:r>
              <a:rPr lang="en-US" sz="2000">
                <a:solidFill>
                  <a:schemeClr val="bg1"/>
                </a:solidFill>
              </a:rPr>
              <a:t>Library Import</a:t>
            </a:r>
          </a:p>
          <a:p>
            <a:pPr marL="514350" indent="-514350">
              <a:buAutoNum type="arabicPeriod"/>
            </a:pPr>
            <a:r>
              <a:rPr lang="en-US" sz="2000">
                <a:solidFill>
                  <a:schemeClr val="bg1"/>
                </a:solidFill>
              </a:rPr>
              <a:t>Load dataset</a:t>
            </a:r>
          </a:p>
          <a:p>
            <a:pPr marL="514350" indent="-514350">
              <a:buAutoNum type="arabicPeriod"/>
            </a:pPr>
            <a:r>
              <a:rPr lang="en-US" sz="2000">
                <a:solidFill>
                  <a:schemeClr val="bg1"/>
                </a:solidFill>
              </a:rPr>
              <a:t>Data Inspection &amp; Cleaning</a:t>
            </a:r>
          </a:p>
          <a:p>
            <a:pPr marL="514350" indent="-514350">
              <a:buAutoNum type="arabicPeriod"/>
            </a:pPr>
            <a:r>
              <a:rPr lang="en-US" sz="2000">
                <a:solidFill>
                  <a:schemeClr val="bg1"/>
                </a:solidFill>
              </a:rPr>
              <a:t>Plotting &amp; Vizualization</a:t>
            </a:r>
          </a:p>
          <a:p>
            <a:pPr marL="514350" indent="-514350">
              <a:buAutoNum type="arabicPeriod"/>
            </a:pPr>
            <a:r>
              <a:rPr lang="en-US" sz="2000">
                <a:solidFill>
                  <a:schemeClr val="bg1"/>
                </a:solidFill>
              </a:rPr>
              <a:t>Data Modelling </a:t>
            </a:r>
          </a:p>
          <a:p>
            <a:pPr marL="514350" indent="-514350">
              <a:buAutoNum type="arabicPeriod"/>
            </a:pPr>
            <a:r>
              <a:rPr lang="en-US" sz="2000">
                <a:solidFill>
                  <a:schemeClr val="bg1"/>
                </a:solidFill>
              </a:rPr>
              <a:t>Conclusion</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934DFE-4F92-49EB-80E5-D38635F7A294}"/>
              </a:ext>
            </a:extLst>
          </p:cNvPr>
          <p:cNvPicPr>
            <a:picLocks noChangeAspect="1"/>
          </p:cNvPicPr>
          <p:nvPr/>
        </p:nvPicPr>
        <p:blipFill rotWithShape="1">
          <a:blip r:embed="rId2"/>
          <a:srcRect l="1444" r="2757"/>
          <a:stretch/>
        </p:blipFill>
        <p:spPr>
          <a:xfrm>
            <a:off x="6525453" y="10"/>
            <a:ext cx="5666547" cy="6857990"/>
          </a:xfrm>
          <a:prstGeom prst="rect">
            <a:avLst/>
          </a:prstGeom>
        </p:spPr>
      </p:pic>
    </p:spTree>
    <p:extLst>
      <p:ext uri="{BB962C8B-B14F-4D97-AF65-F5344CB8AC3E}">
        <p14:creationId xmlns:p14="http://schemas.microsoft.com/office/powerpoint/2010/main" val="1147727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63AB00AE-4340-440F-82E1-9F69D1D55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1738FC-88A4-4B8E-96EF-E0921B53E621}"/>
              </a:ext>
            </a:extLst>
          </p:cNvPr>
          <p:cNvPicPr>
            <a:picLocks noChangeAspect="1"/>
          </p:cNvPicPr>
          <p:nvPr/>
        </p:nvPicPr>
        <p:blipFill rotWithShape="1">
          <a:blip r:embed="rId2">
            <a:alphaModFix/>
          </a:blip>
          <a:srcRect r="-1" b="1408"/>
          <a:stretch/>
        </p:blipFill>
        <p:spPr>
          <a:xfrm>
            <a:off x="6083786" y="-168316"/>
            <a:ext cx="6261330" cy="3932313"/>
          </a:xfrm>
          <a:prstGeom prst="rect">
            <a:avLst/>
          </a:prstGeom>
          <a:effectLst>
            <a:softEdge rad="533400"/>
          </a:effectLst>
        </p:spPr>
      </p:pic>
      <p:pic>
        <p:nvPicPr>
          <p:cNvPr id="5" name="Picture 4">
            <a:extLst>
              <a:ext uri="{FF2B5EF4-FFF2-40B4-BE49-F238E27FC236}">
                <a16:creationId xmlns:a16="http://schemas.microsoft.com/office/drawing/2014/main" id="{9960423E-6E4B-4065-80E0-02AEA72E0CBF}"/>
              </a:ext>
            </a:extLst>
          </p:cNvPr>
          <p:cNvPicPr>
            <a:picLocks noChangeAspect="1"/>
          </p:cNvPicPr>
          <p:nvPr/>
        </p:nvPicPr>
        <p:blipFill rotWithShape="1">
          <a:blip r:embed="rId3"/>
          <a:srcRect r="1186" b="-2"/>
          <a:stretch/>
        </p:blipFill>
        <p:spPr>
          <a:xfrm>
            <a:off x="6089904" y="2487166"/>
            <a:ext cx="6263640" cy="4215384"/>
          </a:xfrm>
          <a:prstGeom prst="rect">
            <a:avLst/>
          </a:prstGeom>
          <a:effectLst>
            <a:softEdge rad="533400"/>
          </a:effectLst>
        </p:spPr>
      </p:pic>
      <p:pic>
        <p:nvPicPr>
          <p:cNvPr id="26" name="Picture 18">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2AF9C3-64B9-4E33-A2F2-13DF191DAF3B}"/>
              </a:ext>
            </a:extLst>
          </p:cNvPr>
          <p:cNvSpPr>
            <a:spLocks noGrp="1"/>
          </p:cNvSpPr>
          <p:nvPr>
            <p:ph type="title"/>
          </p:nvPr>
        </p:nvSpPr>
        <p:spPr>
          <a:xfrm>
            <a:off x="804998" y="798445"/>
            <a:ext cx="4803636" cy="1311664"/>
          </a:xfrm>
        </p:spPr>
        <p:txBody>
          <a:bodyPr>
            <a:normAutofit/>
          </a:bodyPr>
          <a:lstStyle/>
          <a:p>
            <a:r>
              <a:rPr lang="en-US" sz="4000">
                <a:solidFill>
                  <a:srgbClr val="000000"/>
                </a:solidFill>
              </a:rPr>
              <a:t>Data Sources(U.S covid-19):  </a:t>
            </a:r>
          </a:p>
        </p:txBody>
      </p:sp>
      <p:sp>
        <p:nvSpPr>
          <p:cNvPr id="3" name="Content Placeholder 2">
            <a:extLst>
              <a:ext uri="{FF2B5EF4-FFF2-40B4-BE49-F238E27FC236}">
                <a16:creationId xmlns:a16="http://schemas.microsoft.com/office/drawing/2014/main" id="{18D6A2E5-CD16-41B8-A232-DD511B0A2062}"/>
              </a:ext>
            </a:extLst>
          </p:cNvPr>
          <p:cNvSpPr>
            <a:spLocks noGrp="1"/>
          </p:cNvSpPr>
          <p:nvPr>
            <p:ph idx="1"/>
          </p:nvPr>
        </p:nvSpPr>
        <p:spPr>
          <a:xfrm>
            <a:off x="804997" y="2272143"/>
            <a:ext cx="4803637" cy="3788830"/>
          </a:xfrm>
        </p:spPr>
        <p:txBody>
          <a:bodyPr anchor="ctr">
            <a:normAutofit/>
          </a:bodyPr>
          <a:lstStyle/>
          <a:p>
            <a:r>
              <a:rPr lang="en-US" sz="2000" dirty="0">
                <a:solidFill>
                  <a:srgbClr val="000000"/>
                </a:solidFill>
              </a:rPr>
              <a:t>NYTimes </a:t>
            </a:r>
            <a:r>
              <a:rPr lang="en-US" sz="2000" dirty="0" err="1">
                <a:solidFill>
                  <a:srgbClr val="000000"/>
                </a:solidFill>
              </a:rPr>
              <a:t>Covid</a:t>
            </a:r>
            <a:r>
              <a:rPr lang="en-US" sz="2000" dirty="0">
                <a:solidFill>
                  <a:srgbClr val="000000"/>
                </a:solidFill>
              </a:rPr>
              <a:t> Dataset – Date, State/County, Cases, Deaths </a:t>
            </a:r>
          </a:p>
          <a:p>
            <a:pPr marL="0" indent="0">
              <a:buNone/>
            </a:pPr>
            <a:r>
              <a:rPr lang="en-US" sz="2000" dirty="0">
                <a:solidFill>
                  <a:srgbClr val="000000"/>
                </a:solidFill>
              </a:rPr>
              <a:t>    Link: </a:t>
            </a:r>
            <a:r>
              <a:rPr lang="en-US" sz="2000" u="sng" dirty="0">
                <a:solidFill>
                  <a:srgbClr val="000000"/>
                </a:solidFill>
                <a:hlinkClick r:id="rId5"/>
              </a:rPr>
              <a:t>https://github.com/nytimes/covid-    19-data</a:t>
            </a:r>
            <a:endParaRPr lang="en-US" sz="2000" u="sng" dirty="0">
              <a:solidFill>
                <a:srgbClr val="000000"/>
              </a:solidFill>
            </a:endParaRPr>
          </a:p>
          <a:p>
            <a:r>
              <a:rPr lang="en-US" sz="2000" dirty="0" err="1">
                <a:solidFill>
                  <a:srgbClr val="000000"/>
                </a:solidFill>
              </a:rPr>
              <a:t>NovelCoronaVirus</a:t>
            </a:r>
            <a:r>
              <a:rPr lang="en-US" sz="2000" dirty="0">
                <a:solidFill>
                  <a:srgbClr val="000000"/>
                </a:solidFill>
              </a:rPr>
              <a:t> Dataset - </a:t>
            </a:r>
            <a:r>
              <a:rPr lang="en-US" sz="2000" u="sng" dirty="0">
                <a:solidFill>
                  <a:srgbClr val="000000"/>
                </a:solidFill>
                <a:hlinkClick r:id="rId6"/>
              </a:rPr>
              <a:t>https://data.humdata.org/dataset/novel-coronavirus-2019-ncov-cases</a:t>
            </a:r>
            <a:endParaRPr lang="en-US" sz="2000" u="sng" dirty="0">
              <a:solidFill>
                <a:srgbClr val="000000"/>
              </a:solidFill>
            </a:endParaRPr>
          </a:p>
          <a:p>
            <a:r>
              <a:rPr lang="en-US" sz="2000" u="sng" dirty="0">
                <a:solidFill>
                  <a:srgbClr val="000000"/>
                </a:solidFill>
              </a:rPr>
              <a:t>Population Dataset </a:t>
            </a:r>
            <a:endParaRPr lang="en-US" sz="2000" dirty="0">
              <a:solidFill>
                <a:srgbClr val="000000"/>
              </a:solidFill>
            </a:endParaRPr>
          </a:p>
        </p:txBody>
      </p:sp>
    </p:spTree>
    <p:extLst>
      <p:ext uri="{BB962C8B-B14F-4D97-AF65-F5344CB8AC3E}">
        <p14:creationId xmlns:p14="http://schemas.microsoft.com/office/powerpoint/2010/main" val="237109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8B273-8432-4275-97C7-55E430ED1074}"/>
              </a:ext>
            </a:extLst>
          </p:cNvPr>
          <p:cNvSpPr>
            <a:spLocks noGrp="1"/>
          </p:cNvSpPr>
          <p:nvPr>
            <p:ph type="title"/>
          </p:nvPr>
        </p:nvSpPr>
        <p:spPr>
          <a:xfrm>
            <a:off x="8932498" y="184827"/>
            <a:ext cx="2805035" cy="6468892"/>
          </a:xfrm>
        </p:spPr>
        <p:txBody>
          <a:bodyPr vert="horz" lIns="91440" tIns="45720" rIns="91440" bIns="45720" rtlCol="0" anchor="ctr">
            <a:normAutofit/>
          </a:bodyPr>
          <a:lstStyle/>
          <a:p>
            <a:r>
              <a:rPr lang="en-US" sz="2000" dirty="0"/>
              <a:t>“Flatten the Curve”-</a:t>
            </a:r>
            <a:br>
              <a:rPr lang="en-US" sz="2000" dirty="0"/>
            </a:br>
            <a:r>
              <a:rPr lang="en-US" sz="1500" dirty="0"/>
              <a:t>The goal of this is to reduce the epidemic and halt the spread. Trying to reduce the number of cases that are going on actively at that point of time, which in turn gives the doctors and govt to be prepared and respond to the situation.</a:t>
            </a:r>
            <a:br>
              <a:rPr lang="en-US" sz="1500" dirty="0"/>
            </a:br>
            <a:r>
              <a:rPr lang="en-US" sz="1500" dirty="0"/>
              <a:t>The more people reporting with the virus on a given day, the higher the curve; a high curve means the virus is spreading fast. A low curve shows that the virus is spreading slower</a:t>
            </a:r>
            <a:br>
              <a:rPr lang="en-US" sz="1500" dirty="0"/>
            </a:br>
            <a:r>
              <a:rPr lang="en-US" sz="1500" b="1" u="sng" dirty="0"/>
              <a:t>Basically when, R0 drops to zero, the United States is free of viruses.</a:t>
            </a:r>
            <a:br>
              <a:rPr lang="en-US" sz="1500" dirty="0"/>
            </a:br>
            <a:br>
              <a:rPr lang="en-US" sz="1500" dirty="0"/>
            </a:br>
            <a:endParaRPr lang="en-US" sz="15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2.png">
            <a:extLst>
              <a:ext uri="{FF2B5EF4-FFF2-40B4-BE49-F238E27FC236}">
                <a16:creationId xmlns:a16="http://schemas.microsoft.com/office/drawing/2014/main" id="{AEDA3963-B8C1-45D3-8924-B4D67579AE33}"/>
              </a:ext>
            </a:extLst>
          </p:cNvPr>
          <p:cNvPicPr>
            <a:picLocks noGrp="1"/>
          </p:cNvPicPr>
          <p:nvPr>
            <p:ph idx="1"/>
          </p:nvPr>
        </p:nvPicPr>
        <p:blipFill rotWithShape="1">
          <a:blip r:embed="rId2"/>
          <a:srcRect r="2558"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1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8C0850-7008-46FA-B79A-4278DBCD4F36}"/>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260C3-F1F6-4EA3-B79F-FB48C887C0E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Vizualizations :</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59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7">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9">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69F7FF-726A-4484-93C8-6E0513B06194}"/>
              </a:ext>
            </a:extLst>
          </p:cNvPr>
          <p:cNvSpPr>
            <a:spLocks noGrp="1"/>
          </p:cNvSpPr>
          <p:nvPr>
            <p:ph type="title"/>
          </p:nvPr>
        </p:nvSpPr>
        <p:spPr>
          <a:xfrm>
            <a:off x="814167" y="802955"/>
            <a:ext cx="4133690" cy="1454051"/>
          </a:xfrm>
        </p:spPr>
        <p:txBody>
          <a:bodyPr>
            <a:normAutofit/>
          </a:bodyPr>
          <a:lstStyle/>
          <a:p>
            <a:endParaRPr lang="en-US" sz="4000" dirty="0">
              <a:solidFill>
                <a:srgbClr val="000000"/>
              </a:solidFill>
            </a:endParaRPr>
          </a:p>
        </p:txBody>
      </p:sp>
      <p:sp>
        <p:nvSpPr>
          <p:cNvPr id="30" name="Oval 21">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D5F473-EA18-4322-A175-926BB8E7592C}"/>
              </a:ext>
            </a:extLst>
          </p:cNvPr>
          <p:cNvPicPr>
            <a:picLocks noChangeAspect="1"/>
          </p:cNvPicPr>
          <p:nvPr/>
        </p:nvPicPr>
        <p:blipFill rotWithShape="1">
          <a:blip r:embed="rId3"/>
          <a:srcRect l="62553" t="27447" r="10479" b="11844"/>
          <a:stretch/>
        </p:blipFill>
        <p:spPr>
          <a:xfrm>
            <a:off x="5959218" y="1035899"/>
            <a:ext cx="1272591" cy="809303"/>
          </a:xfrm>
          <a:prstGeom prst="rect">
            <a:avLst/>
          </a:prstGeom>
        </p:spPr>
      </p:pic>
      <p:sp>
        <p:nvSpPr>
          <p:cNvPr id="31" name="Oval 23">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3A0AC950-E1B4-4D1F-925B-B38A748DE1DE}"/>
              </a:ext>
            </a:extLst>
          </p:cNvPr>
          <p:cNvPicPr>
            <a:picLocks noChangeAspect="1"/>
          </p:cNvPicPr>
          <p:nvPr/>
        </p:nvPicPr>
        <p:blipFill rotWithShape="1">
          <a:blip r:embed="rId4"/>
          <a:srcRect l="63112" t="20922" r="21569" b="4751"/>
          <a:stretch/>
        </p:blipFill>
        <p:spPr>
          <a:xfrm>
            <a:off x="9408405" y="211666"/>
            <a:ext cx="1692152" cy="2319387"/>
          </a:xfrm>
          <a:prstGeom prst="rect">
            <a:avLst/>
          </a:prstGeom>
        </p:spPr>
      </p:pic>
      <p:pic>
        <p:nvPicPr>
          <p:cNvPr id="5" name="Content Placeholder 4">
            <a:extLst>
              <a:ext uri="{FF2B5EF4-FFF2-40B4-BE49-F238E27FC236}">
                <a16:creationId xmlns:a16="http://schemas.microsoft.com/office/drawing/2014/main" id="{15154189-D6D5-4239-BEC4-4B8ACE81BCD3}"/>
              </a:ext>
            </a:extLst>
          </p:cNvPr>
          <p:cNvPicPr>
            <a:picLocks noChangeAspect="1"/>
          </p:cNvPicPr>
          <p:nvPr/>
        </p:nvPicPr>
        <p:blipFill rotWithShape="1">
          <a:blip r:embed="rId5"/>
          <a:srcRect l="61756" t="31419" r="9680" b="6241"/>
          <a:stretch/>
        </p:blipFill>
        <p:spPr>
          <a:xfrm>
            <a:off x="6462567" y="3731564"/>
            <a:ext cx="1852096" cy="1141905"/>
          </a:xfrm>
          <a:prstGeom prst="rect">
            <a:avLst/>
          </a:prstGeom>
        </p:spPr>
      </p:pic>
      <p:sp>
        <p:nvSpPr>
          <p:cNvPr id="28"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08D8638-2672-4E94-83C8-5D9C2A2C8FB0}"/>
              </a:ext>
            </a:extLst>
          </p:cNvPr>
          <p:cNvPicPr>
            <a:picLocks noChangeAspect="1"/>
          </p:cNvPicPr>
          <p:nvPr/>
        </p:nvPicPr>
        <p:blipFill rotWithShape="1">
          <a:blip r:embed="rId6"/>
          <a:srcRect l="63670" t="28581" r="21011" b="16383"/>
          <a:stretch/>
        </p:blipFill>
        <p:spPr>
          <a:xfrm>
            <a:off x="9909910" y="5020464"/>
            <a:ext cx="1605627" cy="1629594"/>
          </a:xfrm>
          <a:prstGeom prst="rect">
            <a:avLst/>
          </a:prstGeom>
        </p:spPr>
      </p:pic>
      <p:pic>
        <p:nvPicPr>
          <p:cNvPr id="33" name="Content Placeholder 11">
            <a:extLst>
              <a:ext uri="{FF2B5EF4-FFF2-40B4-BE49-F238E27FC236}">
                <a16:creationId xmlns:a16="http://schemas.microsoft.com/office/drawing/2014/main" id="{829CE306-EC45-4D43-B83B-A9800737280E}"/>
              </a:ext>
            </a:extLst>
          </p:cNvPr>
          <p:cNvPicPr>
            <a:picLocks noChangeAspect="1"/>
          </p:cNvPicPr>
          <p:nvPr/>
        </p:nvPicPr>
        <p:blipFill rotWithShape="1">
          <a:blip r:embed="rId7"/>
          <a:srcRect l="61138" t="19580" r="10632" b="3234"/>
          <a:stretch/>
        </p:blipFill>
        <p:spPr>
          <a:xfrm>
            <a:off x="231433" y="3269906"/>
            <a:ext cx="4873630" cy="3510273"/>
          </a:xfrm>
          <a:prstGeom prst="rect">
            <a:avLst/>
          </a:prstGeom>
        </p:spPr>
      </p:pic>
      <p:pic>
        <p:nvPicPr>
          <p:cNvPr id="34" name="Picture 33">
            <a:extLst>
              <a:ext uri="{FF2B5EF4-FFF2-40B4-BE49-F238E27FC236}">
                <a16:creationId xmlns:a16="http://schemas.microsoft.com/office/drawing/2014/main" id="{6BE209AA-C298-47DE-BC1F-9C127B9703DC}"/>
              </a:ext>
            </a:extLst>
          </p:cNvPr>
          <p:cNvPicPr>
            <a:picLocks noChangeAspect="1"/>
          </p:cNvPicPr>
          <p:nvPr/>
        </p:nvPicPr>
        <p:blipFill rotWithShape="1">
          <a:blip r:embed="rId8"/>
          <a:srcRect l="61715" t="19872" r="11024" b="19098"/>
          <a:stretch/>
        </p:blipFill>
        <p:spPr>
          <a:xfrm>
            <a:off x="224084" y="211666"/>
            <a:ext cx="4856946" cy="3058240"/>
          </a:xfrm>
          <a:prstGeom prst="rect">
            <a:avLst/>
          </a:prstGeom>
        </p:spPr>
      </p:pic>
    </p:spTree>
    <p:extLst>
      <p:ext uri="{BB962C8B-B14F-4D97-AF65-F5344CB8AC3E}">
        <p14:creationId xmlns:p14="http://schemas.microsoft.com/office/powerpoint/2010/main" val="145427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E59B6B-AB4E-4277-B797-6E789DEE0F20}"/>
              </a:ext>
            </a:extLst>
          </p:cNvPr>
          <p:cNvPicPr>
            <a:picLocks noChangeAspect="1"/>
          </p:cNvPicPr>
          <p:nvPr/>
        </p:nvPicPr>
        <p:blipFill rotWithShape="1">
          <a:blip r:embed="rId2"/>
          <a:srcRect l="63670" t="26313" r="20851" b="25568"/>
          <a:stretch/>
        </p:blipFill>
        <p:spPr>
          <a:xfrm>
            <a:off x="774113" y="643467"/>
            <a:ext cx="2819016" cy="2475653"/>
          </a:xfrm>
          <a:prstGeom prst="rect">
            <a:avLst/>
          </a:prstGeom>
        </p:spPr>
      </p:pic>
      <p:sp>
        <p:nvSpPr>
          <p:cNvPr id="97" name="Rectangle 96">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C1BF37D-3956-4692-8E03-FD5820C04381}"/>
              </a:ext>
            </a:extLst>
          </p:cNvPr>
          <p:cNvPicPr>
            <a:picLocks noChangeAspect="1"/>
          </p:cNvPicPr>
          <p:nvPr/>
        </p:nvPicPr>
        <p:blipFill rotWithShape="1">
          <a:blip r:embed="rId3"/>
          <a:srcRect l="62457" t="24588" r="25029" b="14680"/>
          <a:stretch/>
        </p:blipFill>
        <p:spPr>
          <a:xfrm>
            <a:off x="9039674" y="650497"/>
            <a:ext cx="1800590" cy="2468623"/>
          </a:xfrm>
          <a:prstGeom prst="rect">
            <a:avLst/>
          </a:prstGeom>
        </p:spPr>
      </p:pic>
      <p:sp>
        <p:nvSpPr>
          <p:cNvPr id="99" name="Rectangle 98">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44557B8-466B-44CA-8261-FEEF5D6B1D16}"/>
              </a:ext>
            </a:extLst>
          </p:cNvPr>
          <p:cNvPicPr>
            <a:picLocks noChangeAspect="1"/>
          </p:cNvPicPr>
          <p:nvPr/>
        </p:nvPicPr>
        <p:blipFill rotWithShape="1">
          <a:blip r:embed="rId4"/>
          <a:srcRect l="63511" t="34539" r="20132" b="20638"/>
          <a:stretch/>
        </p:blipFill>
        <p:spPr>
          <a:xfrm>
            <a:off x="622549" y="3782189"/>
            <a:ext cx="3104943" cy="2403640"/>
          </a:xfrm>
          <a:prstGeom prst="rect">
            <a:avLst/>
          </a:prstGeom>
        </p:spPr>
      </p:pic>
      <p:sp>
        <p:nvSpPr>
          <p:cNvPr id="101" name="Rectangle 100">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247D09-D15C-4947-9D6D-E1D3E5852D85}"/>
              </a:ext>
            </a:extLst>
          </p:cNvPr>
          <p:cNvPicPr>
            <a:picLocks noChangeAspect="1"/>
          </p:cNvPicPr>
          <p:nvPr/>
        </p:nvPicPr>
        <p:blipFill rotWithShape="1">
          <a:blip r:embed="rId5"/>
          <a:srcRect l="63569" t="35389" r="23845" b="24965"/>
          <a:stretch/>
        </p:blipFill>
        <p:spPr>
          <a:xfrm>
            <a:off x="4381676" y="1988684"/>
            <a:ext cx="3252903" cy="2894691"/>
          </a:xfrm>
          <a:prstGeom prst="rect">
            <a:avLst/>
          </a:prstGeom>
        </p:spPr>
      </p:pic>
      <p:sp>
        <p:nvSpPr>
          <p:cNvPr id="103" name="Rectangle 10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EBD6FFE-D862-4D75-B02A-C1C53FF21B5C}"/>
              </a:ext>
            </a:extLst>
          </p:cNvPr>
          <p:cNvPicPr>
            <a:picLocks noChangeAspect="1"/>
          </p:cNvPicPr>
          <p:nvPr/>
        </p:nvPicPr>
        <p:blipFill rotWithShape="1">
          <a:blip r:embed="rId6"/>
          <a:srcRect l="63153" t="33971" r="24123" b="25745"/>
          <a:stretch/>
        </p:blipFill>
        <p:spPr>
          <a:xfrm>
            <a:off x="8562159" y="3755224"/>
            <a:ext cx="2755620" cy="2464601"/>
          </a:xfrm>
          <a:prstGeom prst="rect">
            <a:avLst/>
          </a:prstGeom>
        </p:spPr>
      </p:pic>
    </p:spTree>
    <p:extLst>
      <p:ext uri="{BB962C8B-B14F-4D97-AF65-F5344CB8AC3E}">
        <p14:creationId xmlns:p14="http://schemas.microsoft.com/office/powerpoint/2010/main" val="2010282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indoor, sitting, table, small&#10;&#10;Description automatically generated">
            <a:extLst>
              <a:ext uri="{FF2B5EF4-FFF2-40B4-BE49-F238E27FC236}">
                <a16:creationId xmlns:a16="http://schemas.microsoft.com/office/drawing/2014/main" id="{DF44A63B-6077-473E-9FC9-E84FC4242792}"/>
              </a:ext>
            </a:extLst>
          </p:cNvPr>
          <p:cNvPicPr>
            <a:picLocks noGrp="1" noChangeAspect="1"/>
          </p:cNvPicPr>
          <p:nvPr>
            <p:ph idx="1"/>
          </p:nvPr>
        </p:nvPicPr>
        <p:blipFill rotWithShape="1">
          <a:blip r:embed="rId2"/>
          <a:srcRect t="17555" b="1146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DABE9-422E-43F1-93B6-0A66A7DFB4F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Modelling</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35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507</Words>
  <Application>Microsoft Office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Understanding and Modelling the epidemic –  COVID – 19 for United.States </vt:lpstr>
      <vt:lpstr>Maesters from Game of thrones are now using their Knowledge for Covid-19</vt:lpstr>
      <vt:lpstr>Order of Jupyter Notebook</vt:lpstr>
      <vt:lpstr>Data Sources(U.S covid-19):  </vt:lpstr>
      <vt:lpstr>“Flatten the Curve”- The goal of this is to reduce the epidemic and halt the spread. Trying to reduce the number of cases that are going on actively at that point of time, which in turn gives the doctors and govt to be prepared and respond to the situation. The more people reporting with the virus on a given day, the higher the curve; a high curve means the virus is spreading fast. A low curve shows that the virus is spreading slower Basically when, R0 drops to zero, the United States is free of viruses.  </vt:lpstr>
      <vt:lpstr>Vizualizations :</vt:lpstr>
      <vt:lpstr>PowerPoint Presentation</vt:lpstr>
      <vt:lpstr>PowerPoint Presentation</vt:lpstr>
      <vt:lpstr>Modelling</vt:lpstr>
      <vt:lpstr>Models Used</vt:lpstr>
      <vt:lpstr>Conclusions:</vt:lpstr>
      <vt:lpstr>Conclusions</vt:lpstr>
      <vt:lpstr>Source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and Modelling the epidemic –  COVID – 19 for United.States </dc:title>
  <dc:creator>Abhishek Dabas</dc:creator>
  <cp:lastModifiedBy>Abhishek Dabas</cp:lastModifiedBy>
  <cp:revision>5</cp:revision>
  <dcterms:created xsi:type="dcterms:W3CDTF">2020-04-23T01:21:22Z</dcterms:created>
  <dcterms:modified xsi:type="dcterms:W3CDTF">2020-04-24T02:49:00Z</dcterms:modified>
</cp:coreProperties>
</file>